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Examining 3,900 purchase records to uncover actionable insights on spending patterns, customer segmentation, and product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4664"/>
            <a:ext cx="2294334" cy="426244"/>
          </a:xfrm>
          <a:prstGeom prst="roundRect">
            <a:avLst>
              <a:gd name="adj" fmla="val 6386"/>
            </a:avLst>
          </a:prstGeom>
          <a:solidFill>
            <a:srgbClr val="3D4D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4706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92649"/>
            <a:ext cx="17499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1634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Strategic Business Actions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690574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269057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2947868"/>
            <a:ext cx="5441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Strengthen Subscription Programs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3438287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exclusive incentives and personalized benefits to increase the 27% subscription rate and drive recurring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690574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8067" y="269057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7777282" y="2947868"/>
            <a:ext cx="4761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 Loyalty Strategies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77282" y="343828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reward programs targeting the 80% loyal customer base to maximize lifetime value and retention.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01110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63310" y="501110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1142524" y="5268397"/>
            <a:ext cx="4761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Optimize Discount Strategies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142524" y="575881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Reevaluate promotional policies for high-dependency products like Hats (50% discount rate) to balance sales growth with margins.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8548" y="501110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398067" y="501110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20" name="Text 17"/>
          <p:cNvSpPr/>
          <p:nvPr/>
        </p:nvSpPr>
        <p:spPr>
          <a:xfrm>
            <a:off x="7777282" y="5268397"/>
            <a:ext cx="4251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Deploy Targeted Marketing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777282" y="575881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campaigns on high-revenue segments and top-rated products to improve conversion efficiency and ROI.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58033" y="422553"/>
            <a:ext cx="730091" cy="236339"/>
          </a:xfrm>
          <a:prstGeom prst="roundRect">
            <a:avLst>
              <a:gd name="adj" fmla="val 7296"/>
            </a:avLst>
          </a:prstGeom>
          <a:solidFill>
            <a:srgbClr val="3D4D00"/>
          </a:solidFill>
          <a:ln/>
        </p:spPr>
      </p:sp>
      <p:sp>
        <p:nvSpPr>
          <p:cNvPr id="3" name="Text 1"/>
          <p:cNvSpPr/>
          <p:nvPr/>
        </p:nvSpPr>
        <p:spPr>
          <a:xfrm>
            <a:off x="2444234" y="465653"/>
            <a:ext cx="557689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358033" y="695206"/>
            <a:ext cx="4956334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Scope &amp; Dataset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8033" y="1383030"/>
            <a:ext cx="6321623" cy="63216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37796" y="3404116"/>
            <a:ext cx="3232428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Comprehensive Transaction Data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037796" y="3719632"/>
            <a:ext cx="3242072" cy="751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3,900 transaction records across 18 structured variables capturing customer demographics, purchase characteristics, and behavioral indicators.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037796" y="4552593"/>
            <a:ext cx="3242072" cy="112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attributes: age, gender, location, subscription status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details: categories, amounts, seasonal trends, preferences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metrics: discount usage, frequency, reviews, shipping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186511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CFF5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370767"/>
            <a:ext cx="15776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27371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Preparation &amp; Exploration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405664"/>
            <a:ext cx="4421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examined structure with df.info() and summary statistics with df.describe().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405664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and imputed missing Review Rating values using median rating per product category.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548074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column by binning ages and purchase_frequency_days from purchase data.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548074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DataFrame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447681" cy="426244"/>
          </a:xfrm>
          <a:prstGeom prst="roundRect">
            <a:avLst>
              <a:gd name="adj" fmla="val 6386"/>
            </a:avLst>
          </a:prstGeom>
          <a:solidFill>
            <a:srgbClr val="3D4D0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1755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075271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D4D00"/>
          </a:solidFill>
          <a:ln/>
        </p:spPr>
      </p:sp>
      <p:sp>
        <p:nvSpPr>
          <p:cNvPr id="7" name="Text 4"/>
          <p:cNvSpPr/>
          <p:nvPr/>
        </p:nvSpPr>
        <p:spPr>
          <a:xfrm>
            <a:off x="4363045" y="6990398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1FF1A"/>
          </a:solidFill>
          <a:ln/>
        </p:spPr>
      </p:sp>
      <p:sp>
        <p:nvSpPr>
          <p:cNvPr id="9" name="Text 6"/>
          <p:cNvSpPr/>
          <p:nvPr/>
        </p:nvSpPr>
        <p:spPr>
          <a:xfrm>
            <a:off x="5299829" y="6990398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475589" y="2323028"/>
            <a:ext cx="4531876" cy="5149334"/>
          </a:xfrm>
          <a:prstGeom prst="roundRect">
            <a:avLst>
              <a:gd name="adj" fmla="val 751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9702403" y="3069074"/>
            <a:ext cx="407824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02403" y="4004548"/>
            <a:ext cx="40782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contribute $157,890 in total revenue compared to $75,191 from female customers—representing 68% of total sales.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02403" y="5660231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demographic insight suggests opportunities for targeted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8310"/>
            <a:ext cx="9526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Product Performance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0717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2246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Top-rated product with 3.86 average review rating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80717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2246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at 3.80 rating with 50% discount dependency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80717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224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customer satisfaction with 3.64 average rating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80717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32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224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 performer at 3.52 rating in footwear category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528518"/>
            <a:ext cx="8565356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Segmentation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8308" y="3414713"/>
            <a:ext cx="371165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Purchase Behavior Patterns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48308" y="3871674"/>
            <a:ext cx="429494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base segmented by historical purchase activity reveals strong loyalty trends: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213" y="1542574"/>
            <a:ext cx="8374380" cy="474547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8308" y="6647378"/>
            <a:ext cx="4271486" cy="1053584"/>
          </a:xfrm>
          <a:prstGeom prst="roundRect">
            <a:avLst>
              <a:gd name="adj" fmla="val 2710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938570" y="68376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Loyal Customers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38570" y="7230666"/>
            <a:ext cx="389096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 (80%)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79457" y="6647378"/>
            <a:ext cx="4271486" cy="1053584"/>
          </a:xfrm>
          <a:prstGeom prst="roundRect">
            <a:avLst>
              <a:gd name="adj" fmla="val 2710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5369719" y="68376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Returning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369719" y="7230666"/>
            <a:ext cx="389096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 (18%)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10606" y="6647378"/>
            <a:ext cx="4271486" cy="1053584"/>
          </a:xfrm>
          <a:prstGeom prst="roundRect">
            <a:avLst>
              <a:gd name="adj" fmla="val 2710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9800868" y="68376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New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800868" y="7230666"/>
            <a:ext cx="389096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53 customers (1%)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Subscription &amp; Shipping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76017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27A00"/>
          </a:solidFill>
          <a:ln/>
        </p:spPr>
      </p:sp>
      <p:sp>
        <p:nvSpPr>
          <p:cNvPr id="5" name="Text 2"/>
          <p:cNvSpPr/>
          <p:nvPr/>
        </p:nvSpPr>
        <p:spPr>
          <a:xfrm>
            <a:off x="3663791" y="6278166"/>
            <a:ext cx="11958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6FF30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16747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987754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Subscription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56889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27% of customers are subscribers (1,023 vs 2,847 non-subscribers), yet average purchase amounts are nearly identical ($59.49 vs $59.87).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22458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commands higher average purchase value ($60.48) compared to standard shipping ($56.46).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757845"/>
            <a:ext cx="4919186" cy="2713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75830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92477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 platform developed to explore customer trends, revenue performance, and segmentation outcomes with dynamic filters and KPIs.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4268629"/>
            <a:ext cx="2367558" cy="2085142"/>
          </a:xfrm>
          <a:prstGeom prst="roundRect">
            <a:avLst>
              <a:gd name="adj" fmla="val 1632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37484" y="4525923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3.9K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37484" y="5370671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customer base analyzed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874562" y="4268629"/>
            <a:ext cx="2367558" cy="2085142"/>
          </a:xfrm>
          <a:prstGeom prst="roundRect">
            <a:avLst>
              <a:gd name="adj" fmla="val 1632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131856" y="4525923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$59.76 Avg Purchase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131856" y="5370671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transaction value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1468933" y="4268629"/>
            <a:ext cx="2367558" cy="2085142"/>
          </a:xfrm>
          <a:prstGeom prst="roundRect">
            <a:avLst>
              <a:gd name="adj" fmla="val 1632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726227" y="4525923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3.75 Rating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1726227" y="5370671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customer review score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Category Performance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624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Leaders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206115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dominates with top-selling items: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135993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$10,410 revenue leader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$10,332 strong performer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$10,320 consistent seller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42884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 follow with Jewelry ($10,010) and Sunglasses ($9,849) leading the category.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2026-02-10T15:49:32Z</dcterms:created>
  <dcterms:modified xsi:type="dcterms:W3CDTF">2026-02-10T15:49:32Z</dcterms:modified>
</cp:coreProperties>
</file>